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3" r:id="rId3"/>
    <p:sldId id="260" r:id="rId4"/>
    <p:sldId id="256" r:id="rId5"/>
    <p:sldId id="257" r:id="rId6"/>
    <p:sldId id="258" r:id="rId7"/>
    <p:sldId id="259" r:id="rId8"/>
    <p:sldId id="265" r:id="rId9"/>
    <p:sldId id="267" r:id="rId10"/>
    <p:sldId id="266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2EF"/>
    <a:srgbClr val="F8B2CB"/>
    <a:srgbClr val="DB3939"/>
    <a:srgbClr val="FF5050"/>
    <a:srgbClr val="9E0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-900" y="-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81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0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701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570144" y="0"/>
            <a:ext cx="1685429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82667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570144" y="0"/>
            <a:ext cx="1685429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77808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368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570144" y="0"/>
            <a:ext cx="1685429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5796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48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87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71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0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193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48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22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78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155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70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731A-C593-4E1E-B74E-E4BF5A6AC07D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D959-8132-4A07-8345-F5470942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7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5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8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4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9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0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2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2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DAED3-2091-48B6-9CCB-711B16D009B3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66DC0-75D6-4483-A18A-48C76700A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16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88288" y="3161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517089" y="6140324"/>
            <a:ext cx="1597564" cy="5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7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/>
          <p:cNvSpPr/>
          <p:nvPr/>
        </p:nvSpPr>
        <p:spPr>
          <a:xfrm rot="745011">
            <a:off x="6892630" y="-5717723"/>
            <a:ext cx="12850217" cy="12951168"/>
          </a:xfrm>
          <a:prstGeom prst="triangle">
            <a:avLst>
              <a:gd name="adj" fmla="val 13443"/>
            </a:avLst>
          </a:prstGeom>
          <a:solidFill>
            <a:srgbClr val="F8B2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790982" y="757861"/>
            <a:ext cx="3573414" cy="409342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SAFE</a:t>
            </a:r>
          </a:p>
          <a:p>
            <a:r>
              <a:rPr lang="en-US" altLang="ko-KR" sz="13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CUBE</a:t>
            </a:r>
            <a:endParaRPr lang="ko-KR" altLang="en-US" sz="13000" b="1" dirty="0">
              <a:solidFill>
                <a:srgbClr val="F8B2C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077135" y="4851289"/>
            <a:ext cx="3001108" cy="860613"/>
            <a:chOff x="8235576" y="4994031"/>
            <a:chExt cx="3001108" cy="860613"/>
          </a:xfrm>
        </p:grpSpPr>
        <p:sp>
          <p:nvSpPr>
            <p:cNvPr id="5" name="타원 4"/>
            <p:cNvSpPr/>
            <p:nvPr/>
          </p:nvSpPr>
          <p:spPr>
            <a:xfrm>
              <a:off x="8840441" y="5017478"/>
              <a:ext cx="257908" cy="257908"/>
            </a:xfrm>
            <a:prstGeom prst="ellipse">
              <a:avLst/>
            </a:prstGeom>
            <a:solidFill>
              <a:srgbClr val="FA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10305826" y="5029201"/>
              <a:ext cx="257908" cy="257908"/>
            </a:xfrm>
            <a:prstGeom prst="ellipse">
              <a:avLst/>
            </a:prstGeom>
            <a:solidFill>
              <a:srgbClr val="FA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막힌 원호 11"/>
            <p:cNvSpPr/>
            <p:nvPr/>
          </p:nvSpPr>
          <p:spPr>
            <a:xfrm rot="10800000">
              <a:off x="8235576" y="4994031"/>
              <a:ext cx="3001108" cy="860613"/>
            </a:xfrm>
            <a:prstGeom prst="blockArc">
              <a:avLst/>
            </a:prstGeom>
            <a:solidFill>
              <a:srgbClr val="FAD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7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4095" y="797668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/>
              <a:t>시장성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5285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9931">
            <a:off x="145517" y="495715"/>
            <a:ext cx="7976199" cy="15044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45" y="1820518"/>
            <a:ext cx="4567455" cy="8625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155">
            <a:off x="6793071" y="846809"/>
            <a:ext cx="5454894" cy="108196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445" y="1930887"/>
            <a:ext cx="3147922" cy="7521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367" y="1921342"/>
            <a:ext cx="1223114" cy="7521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291">
            <a:off x="434895" y="3577943"/>
            <a:ext cx="5508873" cy="12752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567" y="5714944"/>
            <a:ext cx="6169277" cy="11086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9176" y="2796430"/>
            <a:ext cx="8751105" cy="17752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9655" y="4673419"/>
            <a:ext cx="4138613" cy="96785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8560" y="4215543"/>
            <a:ext cx="2389437" cy="260801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4219" y="4387622"/>
            <a:ext cx="3906299" cy="114097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288912">
            <a:off x="5646457" y="5552761"/>
            <a:ext cx="6603827" cy="1012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88216">
            <a:off x="-37050" y="2787541"/>
            <a:ext cx="5940538" cy="7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형 26"/>
          <p:cNvSpPr/>
          <p:nvPr/>
        </p:nvSpPr>
        <p:spPr>
          <a:xfrm rot="12804054">
            <a:off x="9381171" y="285213"/>
            <a:ext cx="1963972" cy="1963972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062104" y="5068703"/>
            <a:ext cx="573932" cy="854026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28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2184427" y="5614656"/>
            <a:ext cx="573932" cy="308073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3407069" y="4840574"/>
            <a:ext cx="573932" cy="1082155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38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4521377" y="3717472"/>
            <a:ext cx="573932" cy="2205257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75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5727187" y="3296309"/>
            <a:ext cx="573932" cy="2626420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91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828666" y="2087415"/>
            <a:ext cx="573932" cy="3835314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133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7980650" y="847322"/>
            <a:ext cx="573932" cy="5075407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180</a:t>
            </a:r>
            <a:endParaRPr lang="ko-KR" altLang="en-US" sz="19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1784" y="6002983"/>
            <a:ext cx="7745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2006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84107" y="6002983"/>
            <a:ext cx="7665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2007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98735" y="6002983"/>
            <a:ext cx="7745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2008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5064" y="6002983"/>
            <a:ext cx="761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2009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2895" y="6002983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2010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56395" y="6002983"/>
            <a:ext cx="6880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2011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00365" y="6002983"/>
            <a:ext cx="7264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2012</a:t>
            </a:r>
            <a:endParaRPr lang="ko-KR" altLang="en-US" sz="2500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17" y="2486774"/>
            <a:ext cx="5149922" cy="43712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1784" y="566075"/>
            <a:ext cx="44037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약물 관련 성범죄 사건 수</a:t>
            </a:r>
            <a:endParaRPr lang="en-US" altLang="ko-KR" sz="30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(2006~2012</a:t>
            </a:r>
            <a:r>
              <a:rPr lang="ko-KR" alt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년 국립과학수사연구원 의뢰 건수</a:t>
            </a:r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69643" y="3810613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2500" b="1" dirty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~29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48%</a:t>
            </a:r>
            <a:endParaRPr lang="ko-KR" altLang="en-US" sz="2500" b="1" dirty="0">
              <a:solidFill>
                <a:schemeClr val="accent4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원형 23"/>
          <p:cNvSpPr/>
          <p:nvPr/>
        </p:nvSpPr>
        <p:spPr>
          <a:xfrm>
            <a:off x="9396062" y="285213"/>
            <a:ext cx="1963972" cy="1963972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95195" y="906768"/>
            <a:ext cx="1165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유흥주점</a:t>
            </a: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57%</a:t>
            </a:r>
            <a:endParaRPr lang="ko-KR" altLang="en-US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3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11357" y="2269218"/>
            <a:ext cx="93442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 여성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</a:t>
            </a:r>
            <a:r>
              <a:rPr lang="ko-KR" altLang="en-US" sz="4000" b="1" dirty="0" smtClean="0">
                <a:solidFill>
                  <a:srgbClr val="9E007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55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74%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유흥주점에서</a:t>
            </a:r>
            <a:r>
              <a:rPr lang="ko-KR" altLang="en-US" sz="4000" b="1" dirty="0" smtClean="0">
                <a:solidFill>
                  <a:srgbClr val="9E007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헌팅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경험</a:t>
            </a:r>
            <a:endParaRPr lang="ko-KR" altLang="en-US" sz="4000" b="1" dirty="0">
              <a:solidFill>
                <a:srgbClr val="F8B2C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0760" y="523743"/>
            <a:ext cx="29241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3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 여성 인식 조사</a:t>
            </a:r>
            <a:endParaRPr lang="en-US" altLang="ko-KR" sz="3000" b="1" dirty="0" smtClean="0">
              <a:solidFill>
                <a:srgbClr val="FAD2E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2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자체 설문 조사 결과</a:t>
            </a:r>
            <a:r>
              <a:rPr lang="en-US" altLang="ko-KR" sz="2000" b="1" dirty="0" smtClean="0">
                <a:solidFill>
                  <a:srgbClr val="FAD2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b="1" dirty="0">
              <a:solidFill>
                <a:srgbClr val="FAD2E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451" y="3281337"/>
            <a:ext cx="107917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중</a:t>
            </a:r>
            <a:r>
              <a:rPr lang="ko-KR" altLang="en-US" sz="4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82%</a:t>
            </a:r>
            <a:r>
              <a:rPr lang="ko-KR" altLang="en-US" sz="4000" b="1" dirty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상대방이 권하는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술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</a:t>
            </a:r>
            <a:r>
              <a:rPr lang="ko-KR" altLang="en-US" sz="4000" b="1" dirty="0" smtClean="0">
                <a:solidFill>
                  <a:srgbClr val="9E007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불안감</a:t>
            </a:r>
            <a:r>
              <a:rPr lang="ko-KR" altLang="en-US" sz="4000" b="1" dirty="0" smtClean="0">
                <a:solidFill>
                  <a:srgbClr val="F8B2C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가짐 </a:t>
            </a:r>
            <a:endParaRPr lang="ko-KR" altLang="en-US" sz="4000" b="1" dirty="0">
              <a:solidFill>
                <a:srgbClr val="F8B2C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5097293" y="3120538"/>
            <a:ext cx="836579" cy="580"/>
          </a:xfrm>
          <a:prstGeom prst="line">
            <a:avLst/>
          </a:prstGeom>
          <a:ln w="25400" cap="rnd" cmpd="sng">
            <a:solidFill>
              <a:srgbClr val="F8B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282119" y="3188481"/>
            <a:ext cx="813881" cy="0"/>
          </a:xfrm>
          <a:prstGeom prst="line">
            <a:avLst/>
          </a:prstGeom>
          <a:ln w="25400" cap="rnd" cmpd="sng">
            <a:solidFill>
              <a:srgbClr val="F8B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9" y="954630"/>
            <a:ext cx="2233851" cy="2233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99" y="3495975"/>
            <a:ext cx="3073986" cy="30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2305455"/>
          </a:xfrm>
          <a:prstGeom prst="rect">
            <a:avLst/>
          </a:prstGeom>
          <a:solidFill>
            <a:schemeClr val="accent2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286000"/>
            <a:ext cx="12192000" cy="2305455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571999"/>
            <a:ext cx="12192000" cy="2305455"/>
          </a:xfrm>
          <a:prstGeom prst="rect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3386" y="-135627"/>
            <a:ext cx="19941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pattFill prst="dkHorz">
                  <a:fgClr>
                    <a:srgbClr val="FF0000"/>
                  </a:fgClr>
                  <a:bgClr>
                    <a:schemeClr val="bg1"/>
                  </a:bgClr>
                </a:pattFill>
                <a:latin typeface="Arial Black" panose="020B0A04020102020204" pitchFamily="34" charset="0"/>
              </a:rPr>
              <a:t>P</a:t>
            </a:r>
            <a:endParaRPr lang="ko-KR" altLang="en-US" sz="20000" dirty="0">
              <a:pattFill prst="dkHorz">
                <a:fgClr>
                  <a:srgbClr val="FF0000"/>
                </a:fgClr>
                <a:bgClr>
                  <a:schemeClr val="bg1"/>
                </a:bgClr>
              </a:patt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8059" y="2077415"/>
            <a:ext cx="12354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pattFill prst="pct10">
                  <a:fgClr>
                    <a:srgbClr val="FF0000"/>
                  </a:fgClr>
                  <a:bgClr>
                    <a:schemeClr val="bg1"/>
                  </a:bgClr>
                </a:pattFill>
                <a:latin typeface="Bauhaus 93" panose="04030905020B02020C02" pitchFamily="82" charset="0"/>
              </a:rPr>
              <a:t>O</a:t>
            </a:r>
            <a:endParaRPr lang="ko-KR" altLang="en-US" sz="20000" dirty="0">
              <a:pattFill prst="pct10">
                <a:fgClr>
                  <a:srgbClr val="FF0000"/>
                </a:fgClr>
                <a:bgClr>
                  <a:schemeClr val="bg1"/>
                </a:bgClr>
              </a:pattFill>
              <a:latin typeface="Bauhaus 93" panose="04030905020B02020C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8494" y="4336384"/>
            <a:ext cx="12354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pattFill prst="solidDmnd">
                  <a:fgClr>
                    <a:srgbClr val="FF0000"/>
                  </a:fgClr>
                  <a:bgClr>
                    <a:schemeClr val="bg1"/>
                  </a:bgClr>
                </a:pattFill>
                <a:latin typeface="Bauhaus 93" panose="04030905020B02020C02" pitchFamily="82" charset="0"/>
              </a:rPr>
              <a:t>V</a:t>
            </a:r>
            <a:endParaRPr lang="ko-KR" altLang="en-US" sz="20000" dirty="0">
              <a:pattFill prst="solidDmnd">
                <a:fgClr>
                  <a:srgbClr val="FF0000"/>
                </a:fgClr>
                <a:bgClr>
                  <a:schemeClr val="bg1"/>
                </a:bgClr>
              </a:pattFill>
              <a:latin typeface="Bauhaus 93" panose="04030905020B02020C02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0393" y="1550126"/>
            <a:ext cx="61253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유흥 문화를 즐기는 여성은</a:t>
            </a:r>
            <a:endParaRPr lang="ko-KR" altLang="en-US" sz="4000" b="1" dirty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2875" y="3836126"/>
            <a:ext cx="85074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술에 탄 약물로 </a:t>
            </a:r>
            <a:r>
              <a:rPr lang="ko-KR" altLang="en-US" sz="5000" b="1" dirty="0" err="1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부터의</a:t>
            </a:r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안심을 원한다</a:t>
            </a:r>
            <a:endParaRPr lang="ko-KR" altLang="en-US" sz="5000" b="1" dirty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3906" y="5359582"/>
            <a:ext cx="73468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약물을 이용한 성범죄가 </a:t>
            </a:r>
            <a:endParaRPr lang="en-US" altLang="ko-KR" sz="5000" b="1" dirty="0" smtClean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5000" b="1" dirty="0" smtClean="0">
                <a:pattFill prst="pct90">
                  <a:fgClr>
                    <a:srgbClr val="FF5050"/>
                  </a:fgClr>
                  <a:bgClr>
                    <a:schemeClr val="bg1"/>
                  </a:bgClr>
                </a:patt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빈번히 발생되기 때문에</a:t>
            </a:r>
            <a:endParaRPr lang="ko-KR" altLang="en-US" sz="5000" b="1" dirty="0">
              <a:pattFill prst="pct90">
                <a:fgClr>
                  <a:srgbClr val="FF5050"/>
                </a:fgClr>
                <a:bgClr>
                  <a:schemeClr val="bg1"/>
                </a:bgClr>
              </a:patt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79" y="1385664"/>
            <a:ext cx="2982004" cy="4086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591" y="1974715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색</a:t>
            </a:r>
            <a:endParaRPr lang="ko-KR" altLang="en-US" sz="20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04" y="1385664"/>
            <a:ext cx="2982004" cy="40866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97693" y="1974715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취</a:t>
            </a:r>
            <a:endParaRPr lang="ko-KR" altLang="en-US" sz="20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3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37954" y="762650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94504" y="584518"/>
            <a:ext cx="401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큐브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691C61B-101A-49E5-9FAC-6D54AA295DCA}"/>
              </a:ext>
            </a:extLst>
          </p:cNvPr>
          <p:cNvGrpSpPr/>
          <p:nvPr/>
        </p:nvGrpSpPr>
        <p:grpSpPr>
          <a:xfrm>
            <a:off x="1112090" y="28349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xmlns="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xmlns="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61" y="432986"/>
            <a:ext cx="1268899" cy="124833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023032" y="807723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2" y="2518816"/>
            <a:ext cx="3506449" cy="30138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421" y="2518817"/>
            <a:ext cx="3254968" cy="301388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3039" y="1051905"/>
            <a:ext cx="1308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프로토타입</a:t>
            </a:r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1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339697" y="3612524"/>
            <a:ext cx="1138376" cy="9251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67598" y="5877129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감지 전</a:t>
            </a:r>
            <a:r>
              <a:rPr lang="en-US" altLang="ko-KR" sz="2400" b="1" smtClean="0"/>
              <a:t>(</a:t>
            </a:r>
            <a:r>
              <a:rPr lang="ko-KR" altLang="en-US" sz="2400" b="1" smtClean="0"/>
              <a:t>내부도</a:t>
            </a:r>
            <a:r>
              <a:rPr lang="en-US" altLang="ko-KR" sz="2400" b="1" smtClean="0"/>
              <a:t>)</a:t>
            </a:r>
            <a:endParaRPr lang="ko-KR" altLang="en-US" sz="2400" b="1"/>
          </a:p>
        </p:txBody>
      </p:sp>
      <p:sp>
        <p:nvSpPr>
          <p:cNvPr id="32" name="TextBox 31"/>
          <p:cNvSpPr txBox="1"/>
          <p:nvPr/>
        </p:nvSpPr>
        <p:spPr>
          <a:xfrm>
            <a:off x="8384989" y="5963023"/>
            <a:ext cx="152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감지 후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60404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37954" y="762650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94504" y="584518"/>
            <a:ext cx="401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큐브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691C61B-101A-49E5-9FAC-6D54AA295DCA}"/>
              </a:ext>
            </a:extLst>
          </p:cNvPr>
          <p:cNvGrpSpPr/>
          <p:nvPr/>
        </p:nvGrpSpPr>
        <p:grpSpPr>
          <a:xfrm>
            <a:off x="1112090" y="283495"/>
            <a:ext cx="529060" cy="479155"/>
            <a:chOff x="4810427" y="1659948"/>
            <a:chExt cx="1384300" cy="106342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xmlns="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xmlns="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61" y="432986"/>
            <a:ext cx="1268899" cy="124833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023032" y="807723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83039" y="1051905"/>
            <a:ext cx="1308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프로토타입</a:t>
            </a:r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1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03" y="3667119"/>
            <a:ext cx="4936978" cy="25903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03" y="2117574"/>
            <a:ext cx="2330105" cy="13712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582" y="4341975"/>
            <a:ext cx="5025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우리의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센서는 </a:t>
            </a:r>
            <a:r>
              <a:rPr lang="ko-KR" altLang="en-US" dirty="0" smtClean="0">
                <a:solidFill>
                  <a:srgbClr val="FF0000"/>
                </a:solidFill>
              </a:rPr>
              <a:t>사용자들에게 무해하고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물에 센서가 씻겨나가지 않는다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또한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얼렸다 녹이는 것도 문제가 되지 않는다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626" y="2158537"/>
            <a:ext cx="1955584" cy="12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8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6644" y="1250170"/>
            <a:ext cx="76645" cy="59612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94504" y="584518"/>
            <a:ext cx="5094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세이프 막대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C6EC6A8-8C6C-42D4-A11E-C4831D1B1761}"/>
              </a:ext>
            </a:extLst>
          </p:cNvPr>
          <p:cNvSpPr/>
          <p:nvPr/>
        </p:nvSpPr>
        <p:spPr>
          <a:xfrm>
            <a:off x="9274636" y="5922967"/>
            <a:ext cx="12925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E691C61B-101A-49E5-9FAC-6D54AA295DCA}"/>
              </a:ext>
            </a:extLst>
          </p:cNvPr>
          <p:cNvGrpSpPr/>
          <p:nvPr/>
        </p:nvGrpSpPr>
        <p:grpSpPr>
          <a:xfrm>
            <a:off x="1112090" y="283495"/>
            <a:ext cx="529060" cy="479155"/>
            <a:chOff x="4810427" y="1659948"/>
            <a:chExt cx="1384300" cy="1063421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xmlns="" id="{ACED86C0-83F4-457B-A233-A9E9FE4CB76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xmlns="" id="{A63D4ECE-E1B4-43B9-AF70-640801D38914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023032" y="807723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963" y="342809"/>
            <a:ext cx="1406119" cy="10243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183039" y="1051905"/>
            <a:ext cx="1308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프로토타입</a:t>
            </a:r>
            <a:r>
              <a:rPr lang="en-US" altLang="ko-KR" sz="1400" b="1" smtClean="0">
                <a:solidFill>
                  <a:srgbClr val="29D9C2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1400" b="1" dirty="0">
              <a:solidFill>
                <a:srgbClr val="29D9C2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12" y="2173716"/>
            <a:ext cx="3636806" cy="38482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8840" y="5024650"/>
            <a:ext cx="1363160" cy="17048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279" y="2173716"/>
            <a:ext cx="3649564" cy="3848249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5339697" y="3612524"/>
            <a:ext cx="1138376" cy="9251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291335" y="6226168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감지 전</a:t>
            </a:r>
            <a:endParaRPr lang="ko-KR" altLang="en-US" sz="2400" b="1"/>
          </a:p>
        </p:txBody>
      </p:sp>
      <p:sp>
        <p:nvSpPr>
          <p:cNvPr id="32" name="TextBox 31"/>
          <p:cNvSpPr txBox="1"/>
          <p:nvPr/>
        </p:nvSpPr>
        <p:spPr>
          <a:xfrm>
            <a:off x="8074732" y="6198833"/>
            <a:ext cx="152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감지 후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5975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136</Words>
  <Application>Microsoft Office PowerPoint</Application>
  <PresentationFormat>사용자 지정</PresentationFormat>
  <Paragraphs>52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쪼</dc:creator>
  <cp:lastModifiedBy>김세준</cp:lastModifiedBy>
  <cp:revision>38</cp:revision>
  <dcterms:created xsi:type="dcterms:W3CDTF">2017-08-18T12:59:16Z</dcterms:created>
  <dcterms:modified xsi:type="dcterms:W3CDTF">2017-08-22T18:52:36Z</dcterms:modified>
</cp:coreProperties>
</file>